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roxima Nova"/>
      <p:regular r:id="rId28"/>
      <p:bold r:id="rId29"/>
      <p:italic r:id="rId30"/>
      <p:boldItalic r:id="rId31"/>
    </p:embeddedFont>
    <p:embeddedFont>
      <p:font typeface="PT Sans Narrow"/>
      <p:regular r:id="rId32"/>
      <p:bold r:id="rId33"/>
    </p:embeddedFont>
    <p:embeddedFont>
      <p:font typeface="Lato"/>
      <p:regular r:id="rId34"/>
      <p:bold r:id="rId35"/>
      <p:italic r:id="rId36"/>
      <p:boldItalic r:id="rId37"/>
    </p:embeddedFont>
    <p:embeddedFont>
      <p:font typeface="Alfa Slab One"/>
      <p:regular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33" Type="http://schemas.openxmlformats.org/officeDocument/2006/relationships/font" Target="fonts/PTSansNarrow-bold.fntdata"/><Relationship Id="rId10" Type="http://schemas.openxmlformats.org/officeDocument/2006/relationships/slide" Target="slides/slide5.xml"/><Relationship Id="rId32" Type="http://schemas.openxmlformats.org/officeDocument/2006/relationships/font" Target="fonts/PTSansNarrow-regular.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AlfaSlabOn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170bbce3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170bbce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them what they think examples are for the harder class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285e422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285e422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170bbce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170bbce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278fa34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278fa34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them what they think examples are for the harder class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9170bbce3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9170bbce3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13b71314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13b71314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170bbce3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9170bbce3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285e422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9285e422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170bbce3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9170bbce3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170bbce3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170bbce3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9278fa349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9278fa349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278fa34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278fa34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278fa34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9278fa34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170bbce3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9170bbce3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913b71314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913b71314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31a29d6b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931a29d6b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931a29d6b0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931a29d6b0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31a29d6b0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931a29d6b0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13b71314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913b71314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170bbce3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9170bbce3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13b71314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913b71314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Anatomy</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Bones - </a:t>
            </a:r>
            <a:r>
              <a:rPr lang="en"/>
              <a:t>JOINTS</a:t>
            </a:r>
            <a:endParaRPr/>
          </a:p>
        </p:txBody>
      </p:sp>
      <p:sp>
        <p:nvSpPr>
          <p:cNvPr id="123" name="Google Shape;123;p22"/>
          <p:cNvSpPr txBox="1"/>
          <p:nvPr>
            <p:ph idx="1" type="body"/>
          </p:nvPr>
        </p:nvSpPr>
        <p:spPr>
          <a:xfrm>
            <a:off x="311700" y="572700"/>
            <a:ext cx="8520600" cy="3996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Bones join together forming </a:t>
            </a:r>
            <a:r>
              <a:rPr b="1" lang="en"/>
              <a:t>joints</a:t>
            </a:r>
            <a:r>
              <a:rPr lang="en"/>
              <a:t> that can be of three types: fixed, mobile and semi-mobile joints.</a:t>
            </a:r>
            <a:endParaRPr/>
          </a:p>
          <a:p>
            <a:pPr indent="0" lvl="0" marL="0" rtl="0" algn="l">
              <a:lnSpc>
                <a:spcPct val="100000"/>
              </a:lnSpc>
              <a:spcBef>
                <a:spcPts val="1200"/>
              </a:spcBef>
              <a:spcAft>
                <a:spcPts val="0"/>
              </a:spcAft>
              <a:buNone/>
            </a:pPr>
            <a:r>
              <a:rPr b="1" lang="en"/>
              <a:t>Fixed:</a:t>
            </a:r>
            <a:r>
              <a:rPr lang="en"/>
              <a:t> these stop the movement of bones. The joints of the cranium bones are an example. The bones of the cranium in newborns are not completely fused. This characteristic allows the head of the fetus to adapt to the shape of the birth canal during birth, preventing damage to the brain. The presence of flexible fibrous tissue called </a:t>
            </a:r>
            <a:r>
              <a:rPr b="1" lang="en"/>
              <a:t>fontanelles</a:t>
            </a:r>
            <a:r>
              <a:rPr lang="en"/>
              <a:t> facilitates this. During the first 18 months of life, the fontanelles close and the bones of the cranium fuse.</a:t>
            </a:r>
            <a:endParaRPr/>
          </a:p>
          <a:p>
            <a:pPr indent="0" lvl="0" marL="0" rtl="0" algn="l">
              <a:lnSpc>
                <a:spcPct val="100000"/>
              </a:lnSpc>
              <a:spcBef>
                <a:spcPts val="1200"/>
              </a:spcBef>
              <a:spcAft>
                <a:spcPts val="0"/>
              </a:spcAft>
              <a:buNone/>
            </a:pPr>
            <a:r>
              <a:rPr b="1" lang="en"/>
              <a:t>Mobile</a:t>
            </a:r>
            <a:r>
              <a:rPr lang="en"/>
              <a:t>: these allow bones to move. They contain a lubricating liquid, </a:t>
            </a:r>
            <a:r>
              <a:rPr b="1" lang="en"/>
              <a:t>synovial fluid</a:t>
            </a:r>
            <a:r>
              <a:rPr lang="en"/>
              <a:t>, which stops the bones from grinding against each other.</a:t>
            </a:r>
            <a:r>
              <a:rPr b="1" lang="en"/>
              <a:t> Ligaments</a:t>
            </a:r>
            <a:r>
              <a:rPr lang="en"/>
              <a:t> form the actual joint connections. Examples of mobile joints are the elbow, shoulder and knee.</a:t>
            </a:r>
            <a:endParaRPr/>
          </a:p>
          <a:p>
            <a:pPr indent="0" lvl="0" marL="0" rtl="0" algn="l">
              <a:lnSpc>
                <a:spcPct val="100000"/>
              </a:lnSpc>
              <a:spcBef>
                <a:spcPts val="1200"/>
              </a:spcBef>
              <a:spcAft>
                <a:spcPts val="1200"/>
              </a:spcAft>
              <a:buNone/>
            </a:pPr>
            <a:r>
              <a:rPr b="1" lang="en"/>
              <a:t>Semi-mobile</a:t>
            </a:r>
            <a:r>
              <a:rPr lang="en"/>
              <a:t>: these only allow limited movement of the bones. Vertebrae are an example of this type of bone.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Bones</a:t>
            </a:r>
            <a:endParaRPr/>
          </a:p>
        </p:txBody>
      </p:sp>
      <p:sp>
        <p:nvSpPr>
          <p:cNvPr id="129" name="Google Shape;129;p23"/>
          <p:cNvSpPr txBox="1"/>
          <p:nvPr>
            <p:ph idx="1" type="body"/>
          </p:nvPr>
        </p:nvSpPr>
        <p:spPr>
          <a:xfrm>
            <a:off x="311700" y="572700"/>
            <a:ext cx="42672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According to their shape, bones can be long, short or flat:</a:t>
            </a:r>
            <a:endParaRPr sz="1700"/>
          </a:p>
          <a:p>
            <a:pPr indent="-336550" lvl="0" marL="457200" rtl="0" algn="l">
              <a:lnSpc>
                <a:spcPct val="100000"/>
              </a:lnSpc>
              <a:spcBef>
                <a:spcPts val="1200"/>
              </a:spcBef>
              <a:spcAft>
                <a:spcPts val="0"/>
              </a:spcAft>
              <a:buSzPts val="1700"/>
              <a:buChar char="●"/>
            </a:pPr>
            <a:r>
              <a:rPr b="1" lang="en" sz="1700"/>
              <a:t>Long bones:</a:t>
            </a:r>
            <a:r>
              <a:rPr lang="en" sz="1700"/>
              <a:t> these are long and contain spongy bone tissue at either end (epiphysis), as well as compact bone (diaphysis), They support and move the body. The bones found in our limbs are examples of this particular tope of bone.</a:t>
            </a:r>
            <a:endParaRPr sz="1700"/>
          </a:p>
          <a:p>
            <a:pPr indent="-336550" lvl="0" marL="457200" rtl="0" algn="l">
              <a:lnSpc>
                <a:spcPct val="100000"/>
              </a:lnSpc>
              <a:spcBef>
                <a:spcPts val="0"/>
              </a:spcBef>
              <a:spcAft>
                <a:spcPts val="0"/>
              </a:spcAft>
              <a:buSzPts val="1700"/>
              <a:buChar char="●"/>
            </a:pPr>
            <a:r>
              <a:rPr b="1" lang="en" sz="1700"/>
              <a:t>Short bones:</a:t>
            </a:r>
            <a:r>
              <a:rPr lang="en" sz="1700"/>
              <a:t> these are rounded and mostly made up of spongy bone tissue (inside), with a thin outer layer of compact bone tissue. The vertebrae and the wrist bones are examples of short bones.</a:t>
            </a:r>
            <a:endParaRPr sz="1700"/>
          </a:p>
        </p:txBody>
      </p:sp>
      <p:pic>
        <p:nvPicPr>
          <p:cNvPr id="130" name="Google Shape;130;p23"/>
          <p:cNvPicPr preferRelativeResize="0"/>
          <p:nvPr/>
        </p:nvPicPr>
        <p:blipFill>
          <a:blip r:embed="rId3">
            <a:alphaModFix/>
          </a:blip>
          <a:stretch>
            <a:fillRect/>
          </a:stretch>
        </p:blipFill>
        <p:spPr>
          <a:xfrm>
            <a:off x="4572000" y="2571750"/>
            <a:ext cx="4267201" cy="2577177"/>
          </a:xfrm>
          <a:prstGeom prst="rect">
            <a:avLst/>
          </a:prstGeom>
          <a:noFill/>
          <a:ln>
            <a:noFill/>
          </a:ln>
        </p:spPr>
      </p:pic>
      <p:sp>
        <p:nvSpPr>
          <p:cNvPr id="131" name="Google Shape;131;p23"/>
          <p:cNvSpPr txBox="1"/>
          <p:nvPr/>
        </p:nvSpPr>
        <p:spPr>
          <a:xfrm>
            <a:off x="4325400" y="700575"/>
            <a:ext cx="4760400" cy="1743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2"/>
              </a:buClr>
              <a:buSzPts val="1700"/>
              <a:buFont typeface="Proxima Nova"/>
              <a:buChar char="●"/>
            </a:pPr>
            <a:r>
              <a:rPr b="1" lang="en" sz="1700">
                <a:solidFill>
                  <a:schemeClr val="dk2"/>
                </a:solidFill>
                <a:latin typeface="Proxima Nova"/>
                <a:ea typeface="Proxima Nova"/>
                <a:cs typeface="Proxima Nova"/>
                <a:sym typeface="Proxima Nova"/>
              </a:rPr>
              <a:t>Flat bones:</a:t>
            </a:r>
            <a:r>
              <a:rPr lang="en" sz="1700">
                <a:solidFill>
                  <a:schemeClr val="dk2"/>
                </a:solidFill>
                <a:latin typeface="Proxima Nova"/>
                <a:ea typeface="Proxima Nova"/>
                <a:cs typeface="Proxima Nova"/>
                <a:sym typeface="Proxima Nova"/>
              </a:rPr>
              <a:t> these are plate-shaped. They are formed by an inner layer of bone tissue surrounded by two layers of compact bone tissue. The function of this bone type is protective. Examples include the skull bone and shoulder blade.</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Bones - </a:t>
            </a:r>
            <a:r>
              <a:rPr lang="en"/>
              <a:t>CARTILAGES</a:t>
            </a:r>
            <a:endParaRPr/>
          </a:p>
        </p:txBody>
      </p:sp>
      <p:sp>
        <p:nvSpPr>
          <p:cNvPr id="137" name="Google Shape;137;p24"/>
          <p:cNvSpPr txBox="1"/>
          <p:nvPr>
            <p:ph idx="1" type="body"/>
          </p:nvPr>
        </p:nvSpPr>
        <p:spPr>
          <a:xfrm>
            <a:off x="311700" y="572700"/>
            <a:ext cx="8520600" cy="3996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500"/>
              <a:t>The skeleton also has </a:t>
            </a:r>
            <a:r>
              <a:rPr b="1" lang="en" sz="3500"/>
              <a:t>cartilage</a:t>
            </a:r>
            <a:r>
              <a:rPr lang="en" sz="3500"/>
              <a:t>, a structure which isn't as hard as bone because it doesn't contain calcium salts. Cartilage is located in the ears, the front part of the nose and in between the vertebrae (it also forms the skeleton of embryos).</a:t>
            </a:r>
            <a:endParaRPr sz="3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Bones - JOINTS</a:t>
            </a:r>
            <a:endParaRPr/>
          </a:p>
        </p:txBody>
      </p:sp>
      <p:sp>
        <p:nvSpPr>
          <p:cNvPr id="143" name="Google Shape;143;p25"/>
          <p:cNvSpPr txBox="1"/>
          <p:nvPr>
            <p:ph idx="1" type="body"/>
          </p:nvPr>
        </p:nvSpPr>
        <p:spPr>
          <a:xfrm>
            <a:off x="311700" y="572700"/>
            <a:ext cx="4260300" cy="3996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t>The functions of bones are as follows:</a:t>
            </a:r>
            <a:endParaRPr sz="2200"/>
          </a:p>
          <a:p>
            <a:pPr indent="-368300" lvl="0" marL="457200" rtl="0" algn="l">
              <a:lnSpc>
                <a:spcPct val="100000"/>
              </a:lnSpc>
              <a:spcBef>
                <a:spcPts val="1200"/>
              </a:spcBef>
              <a:spcAft>
                <a:spcPts val="0"/>
              </a:spcAft>
              <a:buSzPts val="2200"/>
              <a:buChar char="●"/>
            </a:pPr>
            <a:r>
              <a:rPr lang="en" sz="2200"/>
              <a:t>They anchor the muscles and are passive organs of the locomotor system.</a:t>
            </a:r>
            <a:endParaRPr sz="2200"/>
          </a:p>
          <a:p>
            <a:pPr indent="-368300" lvl="0" marL="457200" rtl="0" algn="l">
              <a:lnSpc>
                <a:spcPct val="100000"/>
              </a:lnSpc>
              <a:spcBef>
                <a:spcPts val="0"/>
              </a:spcBef>
              <a:spcAft>
                <a:spcPts val="0"/>
              </a:spcAft>
              <a:buSzPts val="2200"/>
              <a:buChar char="●"/>
            </a:pPr>
            <a:r>
              <a:rPr lang="en" sz="2200"/>
              <a:t>They support the body.</a:t>
            </a:r>
            <a:endParaRPr sz="2200"/>
          </a:p>
          <a:p>
            <a:pPr indent="-368300" lvl="0" marL="457200" rtl="0" algn="l">
              <a:lnSpc>
                <a:spcPct val="100000"/>
              </a:lnSpc>
              <a:spcBef>
                <a:spcPts val="0"/>
              </a:spcBef>
              <a:spcAft>
                <a:spcPts val="0"/>
              </a:spcAft>
              <a:buSzPts val="2200"/>
              <a:buChar char="●"/>
            </a:pPr>
            <a:r>
              <a:rPr lang="en" sz="2200"/>
              <a:t>They protect delicate organs (brain, spinal cord...).</a:t>
            </a:r>
            <a:endParaRPr sz="2200"/>
          </a:p>
          <a:p>
            <a:pPr indent="-368300" lvl="0" marL="457200" rtl="0" algn="l">
              <a:lnSpc>
                <a:spcPct val="100000"/>
              </a:lnSpc>
              <a:spcBef>
                <a:spcPts val="0"/>
              </a:spcBef>
              <a:spcAft>
                <a:spcPts val="0"/>
              </a:spcAft>
              <a:buSzPts val="2200"/>
              <a:buChar char="●"/>
            </a:pPr>
            <a:r>
              <a:rPr lang="en" sz="2200"/>
              <a:t>They are a calcium reserve for the body.</a:t>
            </a:r>
            <a:endParaRPr sz="2200"/>
          </a:p>
          <a:p>
            <a:pPr indent="-368300" lvl="0" marL="457200" rtl="0" algn="l">
              <a:lnSpc>
                <a:spcPct val="100000"/>
              </a:lnSpc>
              <a:spcBef>
                <a:spcPts val="0"/>
              </a:spcBef>
              <a:spcAft>
                <a:spcPts val="0"/>
              </a:spcAft>
              <a:buSzPts val="2200"/>
              <a:buChar char="●"/>
            </a:pPr>
            <a:r>
              <a:rPr lang="en" sz="2200"/>
              <a:t>In the interior of the bones (red marrow), blood cells are created.</a:t>
            </a:r>
            <a:endParaRPr sz="2200"/>
          </a:p>
        </p:txBody>
      </p:sp>
      <p:pic>
        <p:nvPicPr>
          <p:cNvPr id="144" name="Google Shape;144;p25"/>
          <p:cNvPicPr preferRelativeResize="0"/>
          <p:nvPr/>
        </p:nvPicPr>
        <p:blipFill>
          <a:blip r:embed="rId3">
            <a:alphaModFix/>
          </a:blip>
          <a:stretch>
            <a:fillRect/>
          </a:stretch>
        </p:blipFill>
        <p:spPr>
          <a:xfrm>
            <a:off x="6553929" y="0"/>
            <a:ext cx="1699895" cy="2571752"/>
          </a:xfrm>
          <a:prstGeom prst="rect">
            <a:avLst/>
          </a:prstGeom>
          <a:noFill/>
          <a:ln>
            <a:noFill/>
          </a:ln>
        </p:spPr>
      </p:pic>
      <p:pic>
        <p:nvPicPr>
          <p:cNvPr id="145" name="Google Shape;145;p25"/>
          <p:cNvPicPr preferRelativeResize="0"/>
          <p:nvPr/>
        </p:nvPicPr>
        <p:blipFill>
          <a:blip r:embed="rId4">
            <a:alphaModFix/>
          </a:blip>
          <a:stretch>
            <a:fillRect/>
          </a:stretch>
        </p:blipFill>
        <p:spPr>
          <a:xfrm>
            <a:off x="4718499" y="2571753"/>
            <a:ext cx="2139501" cy="2428148"/>
          </a:xfrm>
          <a:prstGeom prst="rect">
            <a:avLst/>
          </a:prstGeom>
          <a:noFill/>
          <a:ln>
            <a:noFill/>
          </a:ln>
        </p:spPr>
      </p:pic>
      <p:pic>
        <p:nvPicPr>
          <p:cNvPr id="146" name="Google Shape;146;p25"/>
          <p:cNvPicPr preferRelativeResize="0"/>
          <p:nvPr/>
        </p:nvPicPr>
        <p:blipFill>
          <a:blip r:embed="rId5">
            <a:alphaModFix/>
          </a:blip>
          <a:stretch>
            <a:fillRect/>
          </a:stretch>
        </p:blipFill>
        <p:spPr>
          <a:xfrm>
            <a:off x="7004500" y="3066275"/>
            <a:ext cx="2139500" cy="2077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sz="4000"/>
              <a:t>The muscular system</a:t>
            </a:r>
            <a:r>
              <a:rPr lang="en" sz="4000"/>
              <a:t> is formed of all the striated muscles in the body, of which there are almost 500 in total.</a:t>
            </a:r>
            <a:endParaRPr sz="4000"/>
          </a:p>
        </p:txBody>
      </p:sp>
      <p:pic>
        <p:nvPicPr>
          <p:cNvPr id="152" name="Google Shape;152;p26"/>
          <p:cNvPicPr preferRelativeResize="0"/>
          <p:nvPr/>
        </p:nvPicPr>
        <p:blipFill>
          <a:blip r:embed="rId3">
            <a:alphaModFix/>
          </a:blip>
          <a:stretch>
            <a:fillRect/>
          </a:stretch>
        </p:blipFill>
        <p:spPr>
          <a:xfrm>
            <a:off x="4724400" y="725100"/>
            <a:ext cx="4267200" cy="4224137"/>
          </a:xfrm>
          <a:prstGeom prst="rect">
            <a:avLst/>
          </a:prstGeom>
          <a:noFill/>
          <a:ln>
            <a:noFill/>
          </a:ln>
        </p:spPr>
      </p:pic>
      <p:sp>
        <p:nvSpPr>
          <p:cNvPr id="153" name="Google Shape;153;p26"/>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MUSCLE SYSTEM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a:t>
            </a:r>
            <a:endParaRPr/>
          </a:p>
        </p:txBody>
      </p:sp>
      <p:sp>
        <p:nvSpPr>
          <p:cNvPr id="159" name="Google Shape;159;p27"/>
          <p:cNvSpPr txBox="1"/>
          <p:nvPr>
            <p:ph idx="1" type="body"/>
          </p:nvPr>
        </p:nvSpPr>
        <p:spPr>
          <a:xfrm>
            <a:off x="311700" y="572700"/>
            <a:ext cx="8520600" cy="399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t>Muscles</a:t>
            </a:r>
            <a:r>
              <a:rPr lang="en" sz="3200"/>
              <a:t> are in charge of maintaining the posture of the body and performing m</a:t>
            </a:r>
            <a:r>
              <a:rPr lang="en" sz="3200"/>
              <a:t>ovements (the movement of bones as well as internal organs).</a:t>
            </a:r>
            <a:endParaRPr sz="3200"/>
          </a:p>
          <a:p>
            <a:pPr indent="0" lvl="0" marL="0" rtl="0" algn="l">
              <a:spcBef>
                <a:spcPts val="1200"/>
              </a:spcBef>
              <a:spcAft>
                <a:spcPts val="1200"/>
              </a:spcAft>
              <a:buNone/>
            </a:pPr>
            <a:r>
              <a:rPr lang="en" sz="3200"/>
              <a:t>They work using a lever connected with the bones, to which they are joined by tendons.</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 - </a:t>
            </a:r>
            <a:r>
              <a:rPr lang="en"/>
              <a:t>TYPES OF MUSCLES</a:t>
            </a:r>
            <a:endParaRPr/>
          </a:p>
        </p:txBody>
      </p:sp>
      <p:sp>
        <p:nvSpPr>
          <p:cNvPr id="165" name="Google Shape;165;p28"/>
          <p:cNvSpPr txBox="1"/>
          <p:nvPr>
            <p:ph idx="1" type="body"/>
          </p:nvPr>
        </p:nvSpPr>
        <p:spPr>
          <a:xfrm>
            <a:off x="311700" y="572700"/>
            <a:ext cx="8520600" cy="448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According to the </a:t>
            </a:r>
            <a:r>
              <a:rPr b="1" lang="en" sz="2400"/>
              <a:t>cells</a:t>
            </a:r>
            <a:r>
              <a:rPr lang="en" sz="2400"/>
              <a:t> that form them, there are two main groups of muscles.</a:t>
            </a:r>
            <a:endParaRPr sz="2400"/>
          </a:p>
          <a:p>
            <a:pPr indent="-381000" lvl="0" marL="457200" rtl="0" algn="l">
              <a:spcBef>
                <a:spcPts val="1200"/>
              </a:spcBef>
              <a:spcAft>
                <a:spcPts val="0"/>
              </a:spcAft>
              <a:buSzPts val="2400"/>
              <a:buChar char="●"/>
            </a:pPr>
            <a:r>
              <a:rPr b="1" lang="en" sz="2400"/>
              <a:t>striated muscle fibre:</a:t>
            </a:r>
            <a:r>
              <a:rPr lang="en" sz="2400"/>
              <a:t> these muscles join with bones and are responsible for the movements of the bones. They contract voluntarily, they are fast and persistent. Large cells that have several nuclei form them.</a:t>
            </a:r>
            <a:endParaRPr sz="2400"/>
          </a:p>
          <a:p>
            <a:pPr indent="-381000" lvl="0" marL="457200" rtl="0" algn="l">
              <a:spcBef>
                <a:spcPts val="0"/>
              </a:spcBef>
              <a:spcAft>
                <a:spcPts val="0"/>
              </a:spcAft>
              <a:buSzPts val="2400"/>
              <a:buChar char="●"/>
            </a:pPr>
            <a:r>
              <a:rPr b="1" lang="en" sz="2400"/>
              <a:t>smooth muscle fibre</a:t>
            </a:r>
            <a:r>
              <a:rPr lang="en" sz="2400"/>
              <a:t>: these are part of the internal organs. Their contraction is involuntary; it is slow and long lasting.</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 - TYPES OF MUSCLES</a:t>
            </a:r>
            <a:endParaRPr/>
          </a:p>
        </p:txBody>
      </p:sp>
      <p:sp>
        <p:nvSpPr>
          <p:cNvPr id="171" name="Google Shape;171;p29"/>
          <p:cNvSpPr txBox="1"/>
          <p:nvPr>
            <p:ph idx="1" type="body"/>
          </p:nvPr>
        </p:nvSpPr>
        <p:spPr>
          <a:xfrm>
            <a:off x="311700" y="572700"/>
            <a:ext cx="7272300" cy="4485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600"/>
              <a:t>According to their shape, they can be long, flat or circular:</a:t>
            </a:r>
            <a:endParaRPr sz="2600"/>
          </a:p>
          <a:p>
            <a:pPr indent="-393700" lvl="0" marL="457200" rtl="0" algn="l">
              <a:lnSpc>
                <a:spcPct val="95000"/>
              </a:lnSpc>
              <a:spcBef>
                <a:spcPts val="1200"/>
              </a:spcBef>
              <a:spcAft>
                <a:spcPts val="0"/>
              </a:spcAft>
              <a:buSzPts val="2600"/>
              <a:buChar char="●"/>
            </a:pPr>
            <a:r>
              <a:rPr b="1" lang="en" sz="2600"/>
              <a:t>Long or fusiform:</a:t>
            </a:r>
            <a:r>
              <a:rPr lang="en" sz="2600"/>
              <a:t> these normally play a role in the movement of the body. The biceps and triceps are fusiform muscles.</a:t>
            </a:r>
            <a:endParaRPr sz="2600"/>
          </a:p>
          <a:p>
            <a:pPr indent="-393700" lvl="0" marL="457200" rtl="0" algn="l">
              <a:lnSpc>
                <a:spcPct val="95000"/>
              </a:lnSpc>
              <a:spcBef>
                <a:spcPts val="0"/>
              </a:spcBef>
              <a:spcAft>
                <a:spcPts val="0"/>
              </a:spcAft>
              <a:buSzPts val="2600"/>
              <a:buChar char="●"/>
            </a:pPr>
            <a:r>
              <a:rPr b="1" lang="en" sz="2600"/>
              <a:t> Flat:</a:t>
            </a:r>
            <a:r>
              <a:rPr lang="en" sz="2600"/>
              <a:t> these generally cover and protect organs. The chest and abdominal muscles are examples of this particular type.</a:t>
            </a:r>
            <a:endParaRPr sz="2600"/>
          </a:p>
          <a:p>
            <a:pPr indent="-393700" lvl="0" marL="457200" rtl="0" algn="l">
              <a:lnSpc>
                <a:spcPct val="95000"/>
              </a:lnSpc>
              <a:spcBef>
                <a:spcPts val="0"/>
              </a:spcBef>
              <a:spcAft>
                <a:spcPts val="0"/>
              </a:spcAft>
              <a:buSzPts val="2600"/>
              <a:buChar char="●"/>
            </a:pPr>
            <a:r>
              <a:rPr b="1" lang="en" sz="2600"/>
              <a:t>Circular or sphincters: </a:t>
            </a:r>
            <a:r>
              <a:rPr lang="en" sz="2600"/>
              <a:t>these close or open a cavity or duct. Some of them are found in the eyes and lips.</a:t>
            </a:r>
            <a:endParaRPr sz="2600"/>
          </a:p>
        </p:txBody>
      </p:sp>
      <p:pic>
        <p:nvPicPr>
          <p:cNvPr id="172" name="Google Shape;172;p29"/>
          <p:cNvPicPr preferRelativeResize="0"/>
          <p:nvPr/>
        </p:nvPicPr>
        <p:blipFill>
          <a:blip r:embed="rId3">
            <a:alphaModFix/>
          </a:blip>
          <a:stretch>
            <a:fillRect/>
          </a:stretch>
        </p:blipFill>
        <p:spPr>
          <a:xfrm>
            <a:off x="7583900" y="537325"/>
            <a:ext cx="1248400" cy="43041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 - </a:t>
            </a:r>
            <a:r>
              <a:rPr lang="en"/>
              <a:t>MUSCLE STRUCTURE</a:t>
            </a:r>
            <a:endParaRPr/>
          </a:p>
        </p:txBody>
      </p:sp>
      <p:sp>
        <p:nvSpPr>
          <p:cNvPr id="178" name="Google Shape;178;p30"/>
          <p:cNvSpPr txBox="1"/>
          <p:nvPr>
            <p:ph idx="1" type="body"/>
          </p:nvPr>
        </p:nvSpPr>
        <p:spPr>
          <a:xfrm>
            <a:off x="311700" y="710425"/>
            <a:ext cx="4260300" cy="385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50"/>
              <a:t>Muscles are formed by groups of </a:t>
            </a:r>
            <a:r>
              <a:rPr b="1" lang="en" sz="1850"/>
              <a:t>muscle tissues</a:t>
            </a:r>
            <a:r>
              <a:rPr lang="en" sz="1850"/>
              <a:t> that are made up of elongated muscle cells.</a:t>
            </a:r>
            <a:endParaRPr sz="1850"/>
          </a:p>
          <a:p>
            <a:pPr indent="0" lvl="0" marL="0" rtl="0" algn="l">
              <a:spcBef>
                <a:spcPts val="1200"/>
              </a:spcBef>
              <a:spcAft>
                <a:spcPts val="1200"/>
              </a:spcAft>
              <a:buNone/>
            </a:pPr>
            <a:r>
              <a:rPr lang="en" sz="1850"/>
              <a:t>Both the muscle tissues and the whole muscle itself are covered by a protective layer. The point where all of the protective layers join is where the tendons are forming the junction between muscles and bones. Tendons resist stretching movements and this is why when the muscle contracts they transmit the movement to the bone.</a:t>
            </a:r>
            <a:endParaRPr sz="1850"/>
          </a:p>
        </p:txBody>
      </p:sp>
      <p:pic>
        <p:nvPicPr>
          <p:cNvPr id="179" name="Google Shape;179;p30"/>
          <p:cNvPicPr preferRelativeResize="0"/>
          <p:nvPr/>
        </p:nvPicPr>
        <p:blipFill>
          <a:blip r:embed="rId3">
            <a:alphaModFix/>
          </a:blip>
          <a:stretch>
            <a:fillRect/>
          </a:stretch>
        </p:blipFill>
        <p:spPr>
          <a:xfrm>
            <a:off x="4572000" y="1177463"/>
            <a:ext cx="4267200" cy="29245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4572000" y="3026047"/>
            <a:ext cx="4572000" cy="2127577"/>
          </a:xfrm>
          <a:prstGeom prst="rect">
            <a:avLst/>
          </a:prstGeom>
          <a:noFill/>
          <a:ln>
            <a:noFill/>
          </a:ln>
        </p:spPr>
      </p:pic>
      <p:sp>
        <p:nvSpPr>
          <p:cNvPr id="185" name="Google Shape;185;p3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 - </a:t>
            </a:r>
            <a:r>
              <a:rPr lang="en"/>
              <a:t>MUSCLE CONTRACTION</a:t>
            </a:r>
            <a:endParaRPr/>
          </a:p>
        </p:txBody>
      </p:sp>
      <p:sp>
        <p:nvSpPr>
          <p:cNvPr id="186" name="Google Shape;186;p31"/>
          <p:cNvSpPr txBox="1"/>
          <p:nvPr>
            <p:ph idx="1" type="body"/>
          </p:nvPr>
        </p:nvSpPr>
        <p:spPr>
          <a:xfrm>
            <a:off x="311700" y="572700"/>
            <a:ext cx="8520600" cy="29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Muscles contract by widening and shortening their fires. In order to create this movement a motor neuron needs to send the order to the muscle. Then, the muscle cells produce the necessary energy. This energy is obtained from the process of aerobic cellular respiration, which requires an energy molecule (generally glucose) and oxygen.</a:t>
            </a:r>
            <a:endParaRPr sz="1700"/>
          </a:p>
          <a:p>
            <a:pPr indent="0" lvl="0" marL="0" rtl="0" algn="l">
              <a:spcBef>
                <a:spcPts val="1200"/>
              </a:spcBef>
              <a:spcAft>
                <a:spcPts val="1200"/>
              </a:spcAft>
              <a:buNone/>
            </a:pPr>
            <a:r>
              <a:rPr lang="en" sz="1700"/>
              <a:t>The coordinated contractions of several muscles are needed to produce adequate movements. Muscles that cooperate to perform one unique movement are called </a:t>
            </a:r>
            <a:r>
              <a:rPr b="1" lang="en" sz="1700"/>
              <a:t>agonists</a:t>
            </a:r>
            <a:r>
              <a:rPr lang="en" sz="1700"/>
              <a:t>. </a:t>
            </a:r>
            <a:r>
              <a:rPr b="1" lang="en" sz="1700"/>
              <a:t>Antagonists</a:t>
            </a:r>
            <a:r>
              <a:rPr lang="en" sz="1700"/>
              <a:t>, however, perform movements in opposite directions: when one contracts, the other one relaxes.</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65500" y="-170500"/>
            <a:ext cx="4045200" cy="545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Objectives to be answered:</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3" name="Google Shape;73;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are bones?</a:t>
            </a:r>
            <a:endParaRPr/>
          </a:p>
          <a:p>
            <a:pPr indent="0" lvl="0" marL="0" rtl="0" algn="l">
              <a:spcBef>
                <a:spcPts val="1200"/>
              </a:spcBef>
              <a:spcAft>
                <a:spcPts val="0"/>
              </a:spcAft>
              <a:buNone/>
            </a:pPr>
            <a:r>
              <a:rPr lang="en"/>
              <a:t>What is cartilage?</a:t>
            </a:r>
            <a:endParaRPr/>
          </a:p>
          <a:p>
            <a:pPr indent="0" lvl="0" marL="0" rtl="0" algn="l">
              <a:spcBef>
                <a:spcPts val="1200"/>
              </a:spcBef>
              <a:spcAft>
                <a:spcPts val="0"/>
              </a:spcAft>
              <a:buNone/>
            </a:pPr>
            <a:r>
              <a:rPr lang="en"/>
              <a:t>What are joints?</a:t>
            </a:r>
            <a:endParaRPr/>
          </a:p>
          <a:p>
            <a:pPr indent="0" lvl="0" marL="0" rtl="0" algn="l">
              <a:spcBef>
                <a:spcPts val="1200"/>
              </a:spcBef>
              <a:spcAft>
                <a:spcPts val="0"/>
              </a:spcAft>
              <a:buNone/>
            </a:pPr>
            <a:r>
              <a:rPr lang="en"/>
              <a:t>What are muscles?</a:t>
            </a:r>
            <a:endParaRPr/>
          </a:p>
          <a:p>
            <a:pPr indent="0" lvl="0" marL="0" rtl="0" algn="l">
              <a:spcBef>
                <a:spcPts val="1200"/>
              </a:spcBef>
              <a:spcAft>
                <a:spcPts val="0"/>
              </a:spcAft>
              <a:buNone/>
            </a:pPr>
            <a:r>
              <a:rPr lang="en"/>
              <a:t>What is the skeletal system?</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 - MUSCLE CONTRACTION</a:t>
            </a:r>
            <a:endParaRPr/>
          </a:p>
        </p:txBody>
      </p:sp>
      <p:sp>
        <p:nvSpPr>
          <p:cNvPr id="192" name="Google Shape;192;p32"/>
          <p:cNvSpPr txBox="1"/>
          <p:nvPr>
            <p:ph idx="1" type="body"/>
          </p:nvPr>
        </p:nvSpPr>
        <p:spPr>
          <a:xfrm>
            <a:off x="311700" y="572700"/>
            <a:ext cx="8520600" cy="1999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Muscles cannot produce movement on their own. In order to do so, they need the help of joints and bones. Together, this system works as a lever. Remember that all levers need three different elements:</a:t>
            </a:r>
            <a:endParaRPr sz="2400"/>
          </a:p>
        </p:txBody>
      </p:sp>
      <p:pic>
        <p:nvPicPr>
          <p:cNvPr id="193" name="Google Shape;193;p32"/>
          <p:cNvPicPr preferRelativeResize="0"/>
          <p:nvPr/>
        </p:nvPicPr>
        <p:blipFill>
          <a:blip r:embed="rId3">
            <a:alphaModFix/>
          </a:blip>
          <a:stretch>
            <a:fillRect/>
          </a:stretch>
        </p:blipFill>
        <p:spPr>
          <a:xfrm>
            <a:off x="4572000" y="2391225"/>
            <a:ext cx="4267201" cy="2752265"/>
          </a:xfrm>
          <a:prstGeom prst="rect">
            <a:avLst/>
          </a:prstGeom>
          <a:noFill/>
          <a:ln>
            <a:noFill/>
          </a:ln>
        </p:spPr>
      </p:pic>
      <p:sp>
        <p:nvSpPr>
          <p:cNvPr id="194" name="Google Shape;194;p32"/>
          <p:cNvSpPr txBox="1"/>
          <p:nvPr/>
        </p:nvSpPr>
        <p:spPr>
          <a:xfrm>
            <a:off x="0" y="2391225"/>
            <a:ext cx="4572000" cy="28782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2"/>
              </a:buClr>
              <a:buSzPts val="1900"/>
              <a:buFont typeface="Proxima Nova"/>
              <a:buChar char="●"/>
            </a:pPr>
            <a:r>
              <a:rPr lang="en" sz="1900">
                <a:solidFill>
                  <a:schemeClr val="dk2"/>
                </a:solidFill>
                <a:latin typeface="Proxima Nova"/>
                <a:ea typeface="Proxima Nova"/>
                <a:cs typeface="Proxima Nova"/>
                <a:sym typeface="Proxima Nova"/>
              </a:rPr>
              <a:t>The </a:t>
            </a:r>
            <a:r>
              <a:rPr b="1" lang="en" sz="1900">
                <a:solidFill>
                  <a:schemeClr val="dk2"/>
                </a:solidFill>
                <a:latin typeface="Proxima Nova"/>
                <a:ea typeface="Proxima Nova"/>
                <a:cs typeface="Proxima Nova"/>
                <a:sym typeface="Proxima Nova"/>
              </a:rPr>
              <a:t>fulcrum (f)</a:t>
            </a:r>
            <a:r>
              <a:rPr lang="en" sz="1900">
                <a:solidFill>
                  <a:schemeClr val="dk2"/>
                </a:solidFill>
                <a:latin typeface="Proxima Nova"/>
                <a:ea typeface="Proxima Nova"/>
                <a:cs typeface="Proxima Nova"/>
                <a:sym typeface="Proxima Nova"/>
              </a:rPr>
              <a:t>: where the lever rests in order for the two opposing forces to act.</a:t>
            </a:r>
            <a:endParaRPr sz="1900">
              <a:solidFill>
                <a:schemeClr val="dk2"/>
              </a:solidFill>
              <a:latin typeface="Proxima Nova"/>
              <a:ea typeface="Proxima Nova"/>
              <a:cs typeface="Proxima Nova"/>
              <a:sym typeface="Proxima Nova"/>
            </a:endParaRPr>
          </a:p>
          <a:p>
            <a:pPr indent="-349250" lvl="0" marL="457200" rtl="0" algn="l">
              <a:lnSpc>
                <a:spcPct val="115000"/>
              </a:lnSpc>
              <a:spcBef>
                <a:spcPts val="0"/>
              </a:spcBef>
              <a:spcAft>
                <a:spcPts val="0"/>
              </a:spcAft>
              <a:buClr>
                <a:schemeClr val="dk2"/>
              </a:buClr>
              <a:buSzPts val="1900"/>
              <a:buFont typeface="Proxima Nova"/>
              <a:buChar char="●"/>
            </a:pPr>
            <a:r>
              <a:rPr lang="en" sz="1900">
                <a:solidFill>
                  <a:schemeClr val="dk2"/>
                </a:solidFill>
                <a:latin typeface="Proxima Nova"/>
                <a:ea typeface="Proxima Nova"/>
                <a:cs typeface="Proxima Nova"/>
                <a:sym typeface="Proxima Nova"/>
              </a:rPr>
              <a:t>The </a:t>
            </a:r>
            <a:r>
              <a:rPr b="1" lang="en" sz="1900">
                <a:solidFill>
                  <a:schemeClr val="dk2"/>
                </a:solidFill>
                <a:latin typeface="Proxima Nova"/>
                <a:ea typeface="Proxima Nova"/>
                <a:cs typeface="Proxima Nova"/>
                <a:sym typeface="Proxima Nova"/>
              </a:rPr>
              <a:t>effort (e)</a:t>
            </a:r>
            <a:r>
              <a:rPr lang="en" sz="1900">
                <a:solidFill>
                  <a:schemeClr val="dk2"/>
                </a:solidFill>
                <a:latin typeface="Proxima Nova"/>
                <a:ea typeface="Proxima Nova"/>
                <a:cs typeface="Proxima Nova"/>
                <a:sym typeface="Proxima Nova"/>
              </a:rPr>
              <a:t>: the point where the force is applied in order to favour movement.</a:t>
            </a:r>
            <a:endParaRPr sz="1900">
              <a:solidFill>
                <a:schemeClr val="dk2"/>
              </a:solidFill>
              <a:latin typeface="Proxima Nova"/>
              <a:ea typeface="Proxima Nova"/>
              <a:cs typeface="Proxima Nova"/>
              <a:sym typeface="Proxima Nova"/>
            </a:endParaRPr>
          </a:p>
          <a:p>
            <a:pPr indent="-349250" lvl="0" marL="457200" rtl="0" algn="l">
              <a:lnSpc>
                <a:spcPct val="115000"/>
              </a:lnSpc>
              <a:spcBef>
                <a:spcPts val="0"/>
              </a:spcBef>
              <a:spcAft>
                <a:spcPts val="0"/>
              </a:spcAft>
              <a:buClr>
                <a:schemeClr val="dk2"/>
              </a:buClr>
              <a:buSzPts val="1900"/>
              <a:buFont typeface="Proxima Nova"/>
              <a:buChar char="●"/>
            </a:pPr>
            <a:r>
              <a:rPr lang="en" sz="1900">
                <a:solidFill>
                  <a:schemeClr val="dk2"/>
                </a:solidFill>
                <a:latin typeface="Proxima Nova"/>
                <a:ea typeface="Proxima Nova"/>
                <a:cs typeface="Proxima Nova"/>
                <a:sym typeface="Proxima Nova"/>
              </a:rPr>
              <a:t>The </a:t>
            </a:r>
            <a:r>
              <a:rPr b="1" lang="en" sz="1900">
                <a:solidFill>
                  <a:schemeClr val="dk2"/>
                </a:solidFill>
                <a:latin typeface="Proxima Nova"/>
                <a:ea typeface="Proxima Nova"/>
                <a:cs typeface="Proxima Nova"/>
                <a:sym typeface="Proxima Nova"/>
              </a:rPr>
              <a:t>load (l)</a:t>
            </a:r>
            <a:r>
              <a:rPr lang="en" sz="1900">
                <a:solidFill>
                  <a:schemeClr val="dk2"/>
                </a:solidFill>
                <a:latin typeface="Proxima Nova"/>
                <a:ea typeface="Proxima Nova"/>
                <a:cs typeface="Proxima Nova"/>
                <a:sym typeface="Proxima Nova"/>
              </a:rPr>
              <a:t>: where the force that is opposing movement is applied.</a:t>
            </a:r>
            <a:endParaRPr sz="1900">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Muscles - MUSCLE CONTRACTION</a:t>
            </a:r>
            <a:endParaRPr/>
          </a:p>
        </p:txBody>
      </p:sp>
      <p:sp>
        <p:nvSpPr>
          <p:cNvPr id="200" name="Google Shape;200;p33"/>
          <p:cNvSpPr txBox="1"/>
          <p:nvPr>
            <p:ph idx="1" type="body"/>
          </p:nvPr>
        </p:nvSpPr>
        <p:spPr>
          <a:xfrm>
            <a:off x="311700" y="572700"/>
            <a:ext cx="8520600" cy="43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Humans display three types of lever systems:</a:t>
            </a:r>
            <a:endParaRPr sz="2500"/>
          </a:p>
          <a:p>
            <a:pPr indent="0" lvl="0" marL="0" rtl="0" algn="l">
              <a:spcBef>
                <a:spcPts val="1200"/>
              </a:spcBef>
              <a:spcAft>
                <a:spcPts val="0"/>
              </a:spcAft>
              <a:buNone/>
            </a:pPr>
            <a:r>
              <a:rPr b="1" lang="en" sz="2500"/>
              <a:t>First class lever:</a:t>
            </a:r>
            <a:r>
              <a:rPr lang="en" sz="2500"/>
              <a:t> this allows a great variety of actions and mobility. It produces stable posture and balance.</a:t>
            </a:r>
            <a:endParaRPr sz="2500"/>
          </a:p>
          <a:p>
            <a:pPr indent="0" lvl="0" marL="0" rtl="0" algn="l">
              <a:spcBef>
                <a:spcPts val="1200"/>
              </a:spcBef>
              <a:spcAft>
                <a:spcPts val="0"/>
              </a:spcAft>
              <a:buNone/>
            </a:pPr>
            <a:r>
              <a:rPr b="1" lang="en" sz="2500"/>
              <a:t>Second class lever:</a:t>
            </a:r>
            <a:r>
              <a:rPr lang="en" sz="2500"/>
              <a:t> this doesn't allow a great range of movement but offers great resistance.</a:t>
            </a:r>
            <a:endParaRPr sz="2500"/>
          </a:p>
          <a:p>
            <a:pPr indent="0" lvl="0" marL="0" rtl="0" algn="l">
              <a:spcBef>
                <a:spcPts val="1200"/>
              </a:spcBef>
              <a:spcAft>
                <a:spcPts val="1200"/>
              </a:spcAft>
              <a:buNone/>
            </a:pPr>
            <a:r>
              <a:rPr b="1" lang="en" sz="2500"/>
              <a:t>Third class lever:</a:t>
            </a:r>
            <a:r>
              <a:rPr lang="en" sz="2500"/>
              <a:t> this allows a great range of movement but offers little resistance.</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1304850"/>
            <a:ext cx="85206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
        <p:nvSpPr>
          <p:cNvPr id="206" name="Google Shape;206;p34"/>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265500" y="1039675"/>
            <a:ext cx="4045200" cy="1675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000"/>
              <a:t>Parts of the </a:t>
            </a:r>
            <a:r>
              <a:rPr lang="en" sz="4000"/>
              <a:t>musculoskeletal</a:t>
            </a:r>
            <a:r>
              <a:rPr lang="en" sz="4000"/>
              <a:t> system </a:t>
            </a:r>
            <a:endParaRPr sz="4000"/>
          </a:p>
        </p:txBody>
      </p:sp>
      <p:sp>
        <p:nvSpPr>
          <p:cNvPr id="79" name="Google Shape;79;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600">
                <a:latin typeface="Alfa Slab One"/>
                <a:ea typeface="Alfa Slab One"/>
                <a:cs typeface="Alfa Slab One"/>
                <a:sym typeface="Alfa Slab One"/>
              </a:rPr>
              <a:t>Bones and Joints</a:t>
            </a:r>
            <a:endParaRPr sz="1600">
              <a:latin typeface="Alfa Slab One"/>
              <a:ea typeface="Alfa Slab One"/>
              <a:cs typeface="Alfa Slab One"/>
              <a:sym typeface="Alfa Slab One"/>
            </a:endParaRPr>
          </a:p>
          <a:p>
            <a:pPr indent="0" lvl="0" marL="0" rtl="0" algn="l">
              <a:spcBef>
                <a:spcPts val="1200"/>
              </a:spcBef>
              <a:spcAft>
                <a:spcPts val="0"/>
              </a:spcAft>
              <a:buNone/>
            </a:pPr>
            <a:r>
              <a:rPr lang="en" sz="1600">
                <a:latin typeface="Alfa Slab One"/>
                <a:ea typeface="Alfa Slab One"/>
                <a:cs typeface="Alfa Slab One"/>
                <a:sym typeface="Alfa Slab One"/>
              </a:rPr>
              <a:t>Muscles</a:t>
            </a:r>
            <a:endParaRPr sz="1600">
              <a:latin typeface="Alfa Slab One"/>
              <a:ea typeface="Alfa Slab One"/>
              <a:cs typeface="Alfa Slab One"/>
              <a:sym typeface="Alfa Slab One"/>
            </a:endParaRPr>
          </a:p>
          <a:p>
            <a:pPr indent="0" lvl="0" marL="0" rtl="0" algn="l">
              <a:spcBef>
                <a:spcPts val="1200"/>
              </a:spcBef>
              <a:spcAft>
                <a:spcPts val="0"/>
              </a:spcAft>
              <a:buNone/>
            </a:pPr>
            <a:r>
              <a:rPr lang="en" sz="1600">
                <a:latin typeface="Alfa Slab One"/>
                <a:ea typeface="Alfa Slab One"/>
                <a:cs typeface="Alfa Slab One"/>
                <a:sym typeface="Alfa Slab One"/>
              </a:rPr>
              <a:t>Ligaments</a:t>
            </a:r>
            <a:endParaRPr sz="1600">
              <a:latin typeface="Alfa Slab One"/>
              <a:ea typeface="Alfa Slab One"/>
              <a:cs typeface="Alfa Slab One"/>
              <a:sym typeface="Alfa Slab One"/>
            </a:endParaRPr>
          </a:p>
          <a:p>
            <a:pPr indent="0" lvl="0" marL="0" rtl="0" algn="l">
              <a:spcBef>
                <a:spcPts val="1200"/>
              </a:spcBef>
              <a:spcAft>
                <a:spcPts val="1200"/>
              </a:spcAft>
              <a:buNone/>
            </a:pPr>
            <a:r>
              <a:rPr lang="en" sz="1600">
                <a:latin typeface="Alfa Slab One"/>
                <a:ea typeface="Alfa Slab One"/>
                <a:cs typeface="Alfa Slab One"/>
                <a:sym typeface="Alfa Slab One"/>
              </a:rPr>
              <a:t>Types and structures</a:t>
            </a:r>
            <a:endParaRPr sz="1600">
              <a:latin typeface="Alfa Slab One"/>
              <a:ea typeface="Alfa Slab One"/>
              <a:cs typeface="Alfa Slab One"/>
              <a:sym typeface="Alfa Slab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a:t>
            </a:r>
            <a:r>
              <a:rPr lang="en"/>
              <a:t>musculoskeletal</a:t>
            </a:r>
            <a:r>
              <a:rPr lang="en"/>
              <a:t> system (what is it)?</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Muscular + skeletal - Two systems of the body that are closely linked.</a:t>
            </a:r>
            <a:endParaRPr/>
          </a:p>
          <a:p>
            <a:pPr indent="0" lvl="0" marL="0" rtl="0" algn="l">
              <a:spcBef>
                <a:spcPts val="1200"/>
              </a:spcBef>
              <a:spcAft>
                <a:spcPts val="0"/>
              </a:spcAft>
              <a:buNone/>
            </a:pPr>
            <a:r>
              <a:t/>
            </a:r>
            <a:endParaRPr>
              <a:solidFill>
                <a:srgbClr val="555555"/>
              </a:solidFill>
              <a:highlight>
                <a:srgbClr val="FFFFFF"/>
              </a:highlight>
              <a:latin typeface="Proxima Nova"/>
              <a:ea typeface="Proxima Nova"/>
              <a:cs typeface="Proxima Nova"/>
              <a:sym typeface="Proxima Nova"/>
            </a:endParaRPr>
          </a:p>
          <a:p>
            <a:pPr indent="0" lvl="0" marL="0" rtl="0" algn="l">
              <a:spcBef>
                <a:spcPts val="1200"/>
              </a:spcBef>
              <a:spcAft>
                <a:spcPts val="0"/>
              </a:spcAft>
              <a:buNone/>
            </a:pPr>
            <a:r>
              <a:rPr lang="en">
                <a:solidFill>
                  <a:srgbClr val="555555"/>
                </a:solidFill>
                <a:highlight>
                  <a:srgbClr val="FFFFFF"/>
                </a:highlight>
                <a:latin typeface="Proxima Nova"/>
                <a:ea typeface="Proxima Nova"/>
                <a:cs typeface="Proxima Nova"/>
                <a:sym typeface="Proxima Nova"/>
              </a:rPr>
              <a:t>Together, your </a:t>
            </a:r>
            <a:r>
              <a:rPr b="1" lang="en">
                <a:solidFill>
                  <a:srgbClr val="555555"/>
                </a:solidFill>
                <a:highlight>
                  <a:srgbClr val="FFFFFF"/>
                </a:highlight>
                <a:latin typeface="Proxima Nova"/>
                <a:ea typeface="Proxima Nova"/>
                <a:cs typeface="Proxima Nova"/>
                <a:sym typeface="Proxima Nova"/>
              </a:rPr>
              <a:t>muscles, bones, joints and ligaments</a:t>
            </a:r>
            <a:r>
              <a:rPr lang="en">
                <a:solidFill>
                  <a:srgbClr val="555555"/>
                </a:solidFill>
                <a:highlight>
                  <a:srgbClr val="FFFFFF"/>
                </a:highlight>
                <a:latin typeface="Proxima Nova"/>
                <a:ea typeface="Proxima Nova"/>
                <a:cs typeface="Proxima Nova"/>
                <a:sym typeface="Proxima Nova"/>
              </a:rPr>
              <a:t> are referred to as your </a:t>
            </a:r>
            <a:r>
              <a:rPr lang="en">
                <a:solidFill>
                  <a:srgbClr val="555555"/>
                </a:solidFill>
                <a:latin typeface="Proxima Nova"/>
                <a:ea typeface="Proxima Nova"/>
                <a:cs typeface="Proxima Nova"/>
                <a:sym typeface="Proxima Nova"/>
              </a:rPr>
              <a:t>musculoskeletal system</a:t>
            </a:r>
            <a:r>
              <a:rPr lang="en">
                <a:solidFill>
                  <a:srgbClr val="555555"/>
                </a:solidFill>
                <a:highlight>
                  <a:srgbClr val="FFFFFF"/>
                </a:highlight>
                <a:latin typeface="Proxima Nova"/>
                <a:ea typeface="Proxima Nova"/>
                <a:cs typeface="Proxima Nova"/>
                <a:sym typeface="Proxima Nova"/>
              </a:rPr>
              <a:t>, and their job is to provide support and movement for your body. This is the body system that provides support, stability, shape and movement to the body.</a:t>
            </a:r>
            <a:endParaRPr>
              <a:solidFill>
                <a:srgbClr val="555555"/>
              </a:solidFill>
              <a:highlight>
                <a:srgbClr val="FFFFFF"/>
              </a:highlight>
              <a:latin typeface="Proxima Nova"/>
              <a:ea typeface="Proxima Nova"/>
              <a:cs typeface="Proxima Nova"/>
              <a:sym typeface="Proxima Nova"/>
            </a:endParaRPr>
          </a:p>
          <a:p>
            <a:pPr indent="0" lvl="0" marL="0" rtl="0" algn="l">
              <a:spcBef>
                <a:spcPts val="1200"/>
              </a:spcBef>
              <a:spcAft>
                <a:spcPts val="1200"/>
              </a:spcAft>
              <a:buNone/>
            </a:pPr>
            <a:r>
              <a:t/>
            </a:r>
            <a:endParaRPr>
              <a:solidFill>
                <a:srgbClr val="555555"/>
              </a:solidFill>
              <a:highlight>
                <a:srgbClr val="FFFFFF"/>
              </a:highlight>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2795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91" name="Google Shape;91;p17"/>
          <p:cNvSpPr txBox="1"/>
          <p:nvPr>
            <p:ph idx="1" type="body"/>
          </p:nvPr>
        </p:nvSpPr>
        <p:spPr>
          <a:xfrm>
            <a:off x="311700" y="1117150"/>
            <a:ext cx="8520600" cy="3534600"/>
          </a:xfrm>
          <a:prstGeom prst="rect">
            <a:avLst/>
          </a:prstGeom>
        </p:spPr>
        <p:txBody>
          <a:bodyPr anchorCtr="0" anchor="t" bIns="91425" lIns="91425" spcFirstLastPara="1" rIns="91425" wrap="square" tIns="91425">
            <a:normAutofit fontScale="55000" lnSpcReduction="20000"/>
          </a:bodyPr>
          <a:lstStyle/>
          <a:p>
            <a:pPr indent="0" lvl="0" marL="0" rtl="0" algn="l">
              <a:lnSpc>
                <a:spcPct val="150000"/>
              </a:lnSpc>
              <a:spcBef>
                <a:spcPts val="0"/>
              </a:spcBef>
              <a:spcAft>
                <a:spcPts val="0"/>
              </a:spcAft>
              <a:buNone/>
            </a:pPr>
            <a:r>
              <a:rPr b="1" lang="en" sz="2500">
                <a:solidFill>
                  <a:srgbClr val="21242C"/>
                </a:solidFill>
                <a:latin typeface="Lato"/>
                <a:ea typeface="Lato"/>
                <a:cs typeface="Lato"/>
                <a:sym typeface="Lato"/>
              </a:rPr>
              <a:t>Term</a:t>
            </a:r>
            <a:endParaRPr b="1" sz="2500">
              <a:solidFill>
                <a:srgbClr val="21242C"/>
              </a:solidFill>
              <a:latin typeface="Lato"/>
              <a:ea typeface="Lato"/>
              <a:cs typeface="Lato"/>
              <a:sym typeface="Lato"/>
            </a:endParaRPr>
          </a:p>
          <a:p>
            <a:pPr indent="0" lvl="0" marL="0" rtl="0" algn="l">
              <a:lnSpc>
                <a:spcPct val="150000"/>
              </a:lnSpc>
              <a:spcBef>
                <a:spcPts val="0"/>
              </a:spcBef>
              <a:spcAft>
                <a:spcPts val="0"/>
              </a:spcAft>
              <a:buNone/>
            </a:pPr>
            <a:r>
              <a:t/>
            </a:r>
            <a:endParaRPr sz="1500">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Joint - The point at which two (or more) bones meet</a:t>
            </a:r>
            <a:endParaRPr sz="2953">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Cartilage - Soft connective tissue found between joints</a:t>
            </a:r>
            <a:endParaRPr sz="2953">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Ligaments - Connective tissue that attaches bone to bone at a joint</a:t>
            </a:r>
            <a:endParaRPr sz="2953">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Tendons -Connective tissue that attaches muscle to bone</a:t>
            </a:r>
            <a:endParaRPr sz="2953">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Voluntary muscle - Muscle that can be consciously controlled</a:t>
            </a:r>
            <a:endParaRPr sz="2953">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Involuntary muscle - Muscle that is controlled by the autonomic nervous system (not consciously controlled)</a:t>
            </a:r>
            <a:endParaRPr sz="2953">
              <a:solidFill>
                <a:srgbClr val="21242C"/>
              </a:solidFill>
              <a:latin typeface="Lato"/>
              <a:ea typeface="Lato"/>
              <a:cs typeface="Lato"/>
              <a:sym typeface="Lato"/>
            </a:endParaRPr>
          </a:p>
          <a:p>
            <a:pPr indent="0" lvl="0" marL="0" rtl="0" algn="l">
              <a:lnSpc>
                <a:spcPct val="150000"/>
              </a:lnSpc>
              <a:spcBef>
                <a:spcPts val="0"/>
              </a:spcBef>
              <a:spcAft>
                <a:spcPts val="0"/>
              </a:spcAft>
              <a:buNone/>
            </a:pPr>
            <a:r>
              <a:rPr lang="en" sz="2953">
                <a:solidFill>
                  <a:srgbClr val="21242C"/>
                </a:solidFill>
                <a:latin typeface="Lato"/>
                <a:ea typeface="Lato"/>
                <a:cs typeface="Lato"/>
                <a:sym typeface="Lato"/>
              </a:rPr>
              <a:t>Striated muscle - Muscle tissue that has a striped appearance due to its fiber composition</a:t>
            </a:r>
            <a:endParaRPr sz="2953">
              <a:solidFill>
                <a:srgbClr val="21242C"/>
              </a:solidFill>
              <a:latin typeface="Lato"/>
              <a:ea typeface="Lato"/>
              <a:cs typeface="Lato"/>
              <a:sym typeface="Lato"/>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 musculoskeletal system works</a:t>
            </a:r>
            <a:endParaRPr/>
          </a:p>
        </p:txBody>
      </p:sp>
      <p:sp>
        <p:nvSpPr>
          <p:cNvPr id="97" name="Google Shape;97;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Without your musculoskeletal system, you couldn’t pick up your pencil, sit at your desk, or walk to the lunchroom. </a:t>
            </a:r>
            <a:endParaRPr>
              <a:solidFill>
                <a:srgbClr val="555555"/>
              </a:solidFill>
              <a:highlight>
                <a:srgbClr val="FFFFFF"/>
              </a:highlight>
            </a:endParaRPr>
          </a:p>
          <a:p>
            <a:pPr indent="0" lvl="0" marL="0" rtl="0" algn="l">
              <a:spcBef>
                <a:spcPts val="1200"/>
              </a:spcBef>
              <a:spcAft>
                <a:spcPts val="0"/>
              </a:spcAft>
              <a:buNone/>
            </a:pPr>
            <a:r>
              <a:rPr lang="en">
                <a:solidFill>
                  <a:srgbClr val="555555"/>
                </a:solidFill>
                <a:highlight>
                  <a:srgbClr val="FFFFFF"/>
                </a:highlight>
              </a:rPr>
              <a:t>Getting your body to move the way you want it to requires joints, bones, and muscles. Imagine yourself trying to play kickball with a leg that was like a rope.</a:t>
            </a:r>
            <a:endParaRPr>
              <a:solidFill>
                <a:srgbClr val="555555"/>
              </a:solidFill>
              <a:highlight>
                <a:srgbClr val="FFFFFF"/>
              </a:highlight>
            </a:endParaRPr>
          </a:p>
          <a:p>
            <a:pPr indent="0" lvl="0" marL="0" rtl="0" algn="l">
              <a:spcBef>
                <a:spcPts val="1200"/>
              </a:spcBef>
              <a:spcAft>
                <a:spcPts val="0"/>
              </a:spcAft>
              <a:buNone/>
            </a:pPr>
            <a:r>
              <a:rPr lang="en">
                <a:solidFill>
                  <a:srgbClr val="555555"/>
                </a:solidFill>
                <a:highlight>
                  <a:srgbClr val="FFFFFF"/>
                </a:highlight>
              </a:rPr>
              <a:t>If you didn’t have bones, your arm would be as floppy as a rope! If you didn’t have joints, you wouldn’t be able to bend your leg to kick a ball.</a:t>
            </a:r>
            <a:endParaRPr>
              <a:solidFill>
                <a:srgbClr val="555555"/>
              </a:solidFill>
              <a:highlight>
                <a:srgbClr val="FFFFFF"/>
              </a:highlight>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2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Skeletal and Muscle Systems</a:t>
            </a:r>
            <a:endParaRPr/>
          </a:p>
        </p:txBody>
      </p:sp>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4000"/>
              <a:t>T</a:t>
            </a:r>
            <a:r>
              <a:rPr lang="en" sz="4000"/>
              <a:t>ogether, all the muscles and bones</a:t>
            </a:r>
            <a:r>
              <a:rPr lang="en" sz="4000"/>
              <a:t> </a:t>
            </a:r>
            <a:r>
              <a:rPr lang="en" sz="4000"/>
              <a:t>in the body form the skeletal and muscular systems.</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187425" y="1041200"/>
            <a:ext cx="4456200" cy="3998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935"/>
              <a:buNone/>
            </a:pPr>
            <a:r>
              <a:rPr lang="en" sz="3400"/>
              <a:t>The skeletal system is formed with 206 bones in total. These are grouped into the head, spine, rib cage, and appendicular skeleton.</a:t>
            </a:r>
            <a:endParaRPr sz="3400"/>
          </a:p>
        </p:txBody>
      </p:sp>
      <p:pic>
        <p:nvPicPr>
          <p:cNvPr id="109" name="Google Shape;109;p20"/>
          <p:cNvPicPr preferRelativeResize="0"/>
          <p:nvPr/>
        </p:nvPicPr>
        <p:blipFill>
          <a:blip r:embed="rId3">
            <a:alphaModFix/>
          </a:blip>
          <a:stretch>
            <a:fillRect/>
          </a:stretch>
        </p:blipFill>
        <p:spPr>
          <a:xfrm>
            <a:off x="4508375" y="473825"/>
            <a:ext cx="4635626" cy="4666100"/>
          </a:xfrm>
          <a:prstGeom prst="rect">
            <a:avLst/>
          </a:prstGeom>
          <a:noFill/>
          <a:ln>
            <a:noFill/>
          </a:ln>
        </p:spPr>
      </p:pic>
      <p:sp>
        <p:nvSpPr>
          <p:cNvPr id="110" name="Google Shape;110;p20"/>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SKELETAL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Bones</a:t>
            </a:r>
            <a:endParaRPr/>
          </a:p>
        </p:txBody>
      </p:sp>
      <p:sp>
        <p:nvSpPr>
          <p:cNvPr id="116" name="Google Shape;116;p21"/>
          <p:cNvSpPr txBox="1"/>
          <p:nvPr>
            <p:ph idx="1" type="body"/>
          </p:nvPr>
        </p:nvSpPr>
        <p:spPr>
          <a:xfrm>
            <a:off x="311700" y="572700"/>
            <a:ext cx="4017300" cy="434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Bones contain calcium salts that makes them hard and tough. In addition to the inorganic components, they have cells that allow bones to grow and fuse after they </a:t>
            </a:r>
            <a:r>
              <a:rPr lang="en"/>
              <a:t>break</a:t>
            </a:r>
            <a:r>
              <a:rPr lang="en"/>
              <a:t>. </a:t>
            </a:r>
            <a:endParaRPr/>
          </a:p>
          <a:p>
            <a:pPr indent="0" lvl="0" marL="0" rtl="0" algn="l">
              <a:lnSpc>
                <a:spcPct val="100000"/>
              </a:lnSpc>
              <a:spcBef>
                <a:spcPts val="1200"/>
              </a:spcBef>
              <a:spcAft>
                <a:spcPts val="0"/>
              </a:spcAft>
              <a:buNone/>
            </a:pPr>
            <a:r>
              <a:t/>
            </a:r>
            <a:endParaRPr/>
          </a:p>
          <a:p>
            <a:pPr indent="0" lvl="0" marL="0" rtl="0" algn="l">
              <a:lnSpc>
                <a:spcPct val="100000"/>
              </a:lnSpc>
              <a:spcBef>
                <a:spcPts val="1200"/>
              </a:spcBef>
              <a:spcAft>
                <a:spcPts val="1200"/>
              </a:spcAft>
              <a:buNone/>
            </a:pPr>
            <a:r>
              <a:rPr lang="en"/>
              <a:t>They are formed of </a:t>
            </a:r>
            <a:r>
              <a:rPr b="1" lang="en"/>
              <a:t>bone tissue</a:t>
            </a:r>
            <a:r>
              <a:rPr lang="en"/>
              <a:t>, which can be of two types; </a:t>
            </a:r>
            <a:r>
              <a:rPr b="1" lang="en"/>
              <a:t>spongy bone</a:t>
            </a:r>
            <a:r>
              <a:rPr lang="en"/>
              <a:t> that presents cavities and</a:t>
            </a:r>
            <a:r>
              <a:rPr b="1" lang="en"/>
              <a:t> compact bone</a:t>
            </a:r>
            <a:r>
              <a:rPr lang="en"/>
              <a:t> that has no internal spaces.</a:t>
            </a:r>
            <a:endParaRPr/>
          </a:p>
        </p:txBody>
      </p:sp>
      <p:pic>
        <p:nvPicPr>
          <p:cNvPr id="117" name="Google Shape;117;p21"/>
          <p:cNvPicPr preferRelativeResize="0"/>
          <p:nvPr/>
        </p:nvPicPr>
        <p:blipFill>
          <a:blip r:embed="rId3">
            <a:alphaModFix/>
          </a:blip>
          <a:stretch>
            <a:fillRect/>
          </a:stretch>
        </p:blipFill>
        <p:spPr>
          <a:xfrm>
            <a:off x="4329000" y="1557935"/>
            <a:ext cx="4572000" cy="23729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